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Jalnan 2"/>
      <p:regular r:id="rId10"/>
    </p:embeddedFont>
    <p:embeddedFont>
      <p:font typeface="DungGeunMo"/>
      <p:regular r:id="rId11"/>
    </p:embeddedFont>
    <p:embeddedFont>
      <p:font typeface="Gmarket Sans Light"/>
      <p:regular r:id="rId12"/>
    </p:embeddedFont>
    <p:embeddedFont>
      <p:font typeface="Gmarket Sans Bold"/>
      <p:bold r:id="rId13"/>
    </p:embeddedFont>
    <p:embeddedFont>
      <p:font typeface="Cafe24Ohsquare"/>
      <p:bold r:id="rId14"/>
    </p:embeddedFont>
    <p:embeddedFont>
      <p:font typeface="Play"/>
      <p:regular r:id="rId15"/>
    </p:embeddedFont>
    <p:embeddedFont>
      <p:font typeface="Noto Sans CJK KR Regular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.fntdata" Type="http://schemas.openxmlformats.org/officeDocument/2006/relationships/font"/><Relationship Id="rId11" Target="fonts/font2.fntdata" Type="http://schemas.openxmlformats.org/officeDocument/2006/relationships/font"/><Relationship Id="rId12" Target="fonts/font3.fntdata" Type="http://schemas.openxmlformats.org/officeDocument/2006/relationships/font"/><Relationship Id="rId13" Target="fonts/font4.fntdata" Type="http://schemas.openxmlformats.org/officeDocument/2006/relationships/font"/><Relationship Id="rId14" Target="fonts/font5.fntdata" Type="http://schemas.openxmlformats.org/officeDocument/2006/relationships/font"/><Relationship Id="rId15" Target="fonts/font6.fntdata" Type="http://schemas.openxmlformats.org/officeDocument/2006/relationships/font"/><Relationship Id="rId16" Target="fonts/font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AB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787400"/>
            <a:ext cx="5359400" cy="956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317500" y="5448300"/>
            <a:ext cx="97155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78700" y="4978400"/>
            <a:ext cx="10325100" cy="33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11300" y="2006600"/>
            <a:ext cx="6591300" cy="6591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255500" y="2006600"/>
            <a:ext cx="4533900" cy="186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5742"/>
              </a:lnSpc>
            </a:pPr>
            <a:r>
              <a:rPr lang="en-US" sz="5500" b="false" i="false" u="none" strike="noStrike">
                <a:solidFill>
                  <a:srgbClr val="3819A0"/>
                </a:solidFill>
                <a:latin typeface="Jalnan 2"/>
              </a:rPr>
              <a:t>2024 2DGP 1</a:t>
            </a:r>
            <a:r>
              <a:rPr lang="ko-KR" sz="5500" b="false" i="false" u="none" strike="noStrike">
                <a:solidFill>
                  <a:srgbClr val="3819A0"/>
                </a:solidFill>
                <a:ea typeface="Jalnan 2"/>
              </a:rPr>
              <a:t>차</a:t>
            </a:r>
            <a:r>
              <a:rPr lang="en-US" sz="5500" b="false" i="false" u="none" strike="noStrike">
                <a:solidFill>
                  <a:srgbClr val="3819A0"/>
                </a:solidFill>
                <a:latin typeface="Jalnan 2"/>
              </a:rPr>
              <a:t> </a:t>
            </a:r>
            <a:r>
              <a:rPr lang="ko-KR" sz="5500" b="false" i="false" u="none" strike="noStrike">
                <a:solidFill>
                  <a:srgbClr val="3819A0"/>
                </a:solidFill>
                <a:ea typeface="Jalnan 2"/>
              </a:rPr>
              <a:t>발표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32800" y="4140200"/>
            <a:ext cx="8343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56869"/>
              </a:lnSpc>
            </a:pPr>
            <a:r>
              <a:rPr lang="en-US" sz="2000" b="false" i="false" u="none" strike="noStrike" spc="-200">
                <a:solidFill>
                  <a:srgbClr val="3819A0"/>
                </a:solidFill>
                <a:latin typeface="Jalnan 2"/>
              </a:rPr>
              <a:t>2020150038 </a:t>
            </a:r>
            <a:r>
              <a:rPr lang="ko-KR" sz="2000" b="false" i="false" u="none" strike="noStrike" spc="-200">
                <a:solidFill>
                  <a:srgbClr val="3819A0"/>
                </a:solidFill>
                <a:ea typeface="Jalnan 2"/>
              </a:rPr>
              <a:t>전대권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02500" y="7886700"/>
            <a:ext cx="1117600" cy="111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665700" y="787400"/>
            <a:ext cx="622300" cy="9512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14300" y="0"/>
            <a:ext cx="18402300" cy="825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96900" y="127000"/>
            <a:ext cx="5168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9640"/>
              </a:lnSpc>
            </a:pPr>
            <a:r>
              <a:rPr lang="en-US" sz="3000" b="false" i="false" u="none" strike="noStrike">
                <a:solidFill>
                  <a:srgbClr val="FFABE4"/>
                </a:solidFill>
                <a:latin typeface="DungGeunMo"/>
              </a:rPr>
              <a:t>2024 2DGP </a:t>
            </a:r>
            <a:r>
              <a:rPr lang="ko-KR" sz="3000" b="false" i="false" u="none" strike="noStrike">
                <a:solidFill>
                  <a:srgbClr val="FFABE4"/>
                </a:solidFill>
                <a:ea typeface="DungGeunMo"/>
              </a:rPr>
              <a:t>텀프로젝트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9600" y="431800"/>
            <a:ext cx="17335500" cy="933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9600" y="1447800"/>
            <a:ext cx="173355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80800" y="4127500"/>
            <a:ext cx="3670300" cy="476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87200" y="6248400"/>
            <a:ext cx="28067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80800" y="3962400"/>
            <a:ext cx="3670300" cy="571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84000" y="3619500"/>
            <a:ext cx="596900" cy="800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493000" y="4102100"/>
            <a:ext cx="3670300" cy="476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937500" y="6248400"/>
            <a:ext cx="28067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93000" y="3949700"/>
            <a:ext cx="36703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70800" y="3619500"/>
            <a:ext cx="596900" cy="800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44900" y="4114800"/>
            <a:ext cx="3670300" cy="4762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076700" y="6261100"/>
            <a:ext cx="2806700" cy="3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644900" y="3949700"/>
            <a:ext cx="3670300" cy="571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848100" y="3619500"/>
            <a:ext cx="596900" cy="800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430000" y="8585200"/>
            <a:ext cx="4470400" cy="1092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38200" y="1625600"/>
            <a:ext cx="2324100" cy="2324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1442700" y="6794500"/>
            <a:ext cx="3746500" cy="149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정확한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주문을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하지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않는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손님들로부터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피자를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제작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후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전달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04600" y="4991100"/>
            <a:ext cx="37973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577E"/>
                </a:solidFill>
                <a:ea typeface="Gmarket Sans Bold"/>
              </a:rPr>
              <a:t>난해한</a:t>
            </a:r>
            <a:r>
              <a:rPr lang="en-US" sz="5000" b="false" i="false" u="none" strike="noStrike">
                <a:solidFill>
                  <a:srgbClr val="00577E"/>
                </a:solidFill>
                <a:latin typeface="Gmarket Sans Bold"/>
              </a:rPr>
              <a:t> </a:t>
            </a:r>
            <a:r>
              <a:rPr lang="ko-KR" sz="5000" b="false" i="false" u="none" strike="noStrike">
                <a:solidFill>
                  <a:srgbClr val="00577E"/>
                </a:solidFill>
                <a:ea typeface="Gmarket Sans Bold"/>
              </a:rPr>
              <a:t>요구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606800" y="6743700"/>
            <a:ext cx="37465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좋은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피자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,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위대한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피자의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컨셉을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모작한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3100" b="true" i="false" u="none" strike="noStrike">
                <a:solidFill>
                  <a:srgbClr val="00577E"/>
                </a:solidFill>
                <a:ea typeface="Gmarket Sans Light"/>
              </a:rPr>
              <a:t>캐주얼</a:t>
            </a:r>
            <a:r>
              <a:rPr lang="en-US" sz="3100" b="true" i="false" u="none" strike="noStrike">
                <a:solidFill>
                  <a:srgbClr val="00577E"/>
                </a:solidFill>
                <a:latin typeface="Gmarket Sans Light"/>
              </a:rPr>
              <a:t>, </a:t>
            </a:r>
            <a:r>
              <a:rPr lang="ko-KR" sz="3100" b="true" i="false" u="none" strike="noStrike">
                <a:solidFill>
                  <a:srgbClr val="00577E"/>
                </a:solidFill>
                <a:ea typeface="Gmarket Sans Light"/>
              </a:rPr>
              <a:t>시뮬레이션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게임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81400" y="4991100"/>
            <a:ext cx="37973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577E"/>
                </a:solidFill>
                <a:ea typeface="Gmarket Sans Bold"/>
              </a:rPr>
              <a:t>모작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8300" y="1714500"/>
            <a:ext cx="175641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1000" b="false" i="false" u="none" strike="noStrike" spc="-100">
                <a:solidFill>
                  <a:srgbClr val="00577E"/>
                </a:solidFill>
                <a:ea typeface="Cafe24Ohsquare"/>
              </a:rPr>
              <a:t>게임</a:t>
            </a:r>
            <a:r>
              <a:rPr lang="en-US" sz="11000" b="false" i="false" u="none" strike="noStrike" spc="-100">
                <a:solidFill>
                  <a:srgbClr val="00577E"/>
                </a:solidFill>
                <a:latin typeface="Cafe24Ohsquare"/>
              </a:rPr>
              <a:t> </a:t>
            </a:r>
            <a:r>
              <a:rPr lang="ko-KR" sz="11000" b="false" i="false" u="none" strike="noStrike" spc="-100">
                <a:solidFill>
                  <a:srgbClr val="00577E"/>
                </a:solidFill>
                <a:ea typeface="Cafe24Ohsquare"/>
              </a:rPr>
              <a:t>컨셉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887700" y="609600"/>
            <a:ext cx="1600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3400" b="false" i="false" u="none" strike="noStrike">
                <a:solidFill>
                  <a:srgbClr val="00577E"/>
                </a:solidFill>
                <a:latin typeface="Play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38200" y="660400"/>
            <a:ext cx="2730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577E"/>
                </a:solidFill>
                <a:latin typeface="Play"/>
              </a:rPr>
              <a:t>2024 2DGP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467600" y="6794500"/>
            <a:ext cx="3746500" cy="149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손님으로부터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주문을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받아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피자를</a:t>
            </a:r>
            <a:r>
              <a:rPr lang="en-US" sz="28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577E"/>
                </a:solidFill>
                <a:ea typeface="Gmarket Sans Light"/>
              </a:rPr>
              <a:t>제작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29500" y="4991100"/>
            <a:ext cx="37973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577E"/>
                </a:solidFill>
                <a:ea typeface="Gmarket Sans Bold"/>
              </a:rPr>
              <a:t>피자</a:t>
            </a:r>
            <a:r>
              <a:rPr lang="en-US" sz="5000" b="false" i="false" u="none" strike="noStrike">
                <a:solidFill>
                  <a:srgbClr val="00577E"/>
                </a:solidFill>
                <a:latin typeface="Gmarket Sans Bold"/>
              </a:rPr>
              <a:t> </a:t>
            </a:r>
            <a:r>
              <a:rPr lang="ko-KR" sz="5000" b="false" i="false" u="none" strike="noStrike">
                <a:solidFill>
                  <a:srgbClr val="00577E"/>
                </a:solidFill>
                <a:ea typeface="Gmarket Sans Bold"/>
              </a:rPr>
              <a:t>제작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05000" y="4330700"/>
            <a:ext cx="4114800" cy="283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785600" y="7137400"/>
            <a:ext cx="4940300" cy="1739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785600" y="3771900"/>
            <a:ext cx="4940300" cy="571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67500" y="7124700"/>
            <a:ext cx="4940300" cy="173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54800" y="3759200"/>
            <a:ext cx="4940300" cy="571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24000" y="7124700"/>
            <a:ext cx="4940300" cy="1739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24000" y="3759200"/>
            <a:ext cx="49403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54800" y="4330700"/>
            <a:ext cx="4978400" cy="2806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785600" y="4267200"/>
            <a:ext cx="5092700" cy="2857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039600" y="3759200"/>
            <a:ext cx="4470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Gmarket Sans Bold"/>
              </a:rPr>
              <a:t>해금</a:t>
            </a:r>
            <a:r>
              <a:rPr lang="en-US" sz="3000" b="false" i="false" u="none" strike="noStrike">
                <a:solidFill>
                  <a:srgbClr val="FFFFFF"/>
                </a:solidFill>
                <a:latin typeface="Gmarket Sans Bold"/>
              </a:rPr>
              <a:t>,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Bold"/>
              </a:rPr>
              <a:t>생존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73900" y="7759700"/>
            <a:ext cx="42926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-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도우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,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치즈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,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토핑의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양을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클릭을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통해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조절가능</a:t>
            </a:r>
          </a:p>
          <a:p>
            <a:pPr algn="l" lvl="0">
              <a:lnSpc>
                <a:spcPct val="116199"/>
              </a:lnSpc>
            </a:pP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-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굽기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및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자르기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,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포장의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경우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각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단계에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맞추어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제작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19900" y="3759200"/>
            <a:ext cx="4635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Gmarket Sans Bold"/>
              </a:rPr>
              <a:t>제작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03400" y="7645400"/>
            <a:ext cx="4419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-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가게</a:t>
            </a: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오픈</a:t>
            </a: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후</a:t>
            </a: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마감</a:t>
            </a: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전까지</a:t>
            </a: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손님들의</a:t>
            </a: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주문을</a:t>
            </a: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받음</a:t>
            </a:r>
          </a:p>
          <a:p>
            <a:pPr algn="l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-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주문의</a:t>
            </a: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이해가</a:t>
            </a: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안될</a:t>
            </a: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경우</a:t>
            </a: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좀더</a:t>
            </a: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자세히</a:t>
            </a: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주문받기</a:t>
            </a: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가능</a:t>
            </a:r>
          </a:p>
          <a:p>
            <a:pPr algn="l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-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손님의</a:t>
            </a: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행복</a:t>
            </a: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게이지를</a:t>
            </a: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통한</a:t>
            </a: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주문</a:t>
            </a: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 ~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제작의</a:t>
            </a:r>
            <a:r>
              <a:rPr lang="en-US" sz="1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400" b="false" i="false" u="none" strike="noStrike">
                <a:solidFill>
                  <a:srgbClr val="00577E"/>
                </a:solidFill>
                <a:ea typeface="Gmarket Sans Light"/>
              </a:rPr>
              <a:t>시간제한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12900" y="3759200"/>
            <a:ext cx="4762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Gmarket Sans Bold"/>
              </a:rPr>
              <a:t>주문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1800" y="1600200"/>
            <a:ext cx="174371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300" b="false" i="false" u="none" strike="noStrike" spc="-100">
                <a:solidFill>
                  <a:srgbClr val="00577E"/>
                </a:solidFill>
                <a:ea typeface="Cafe24Ohsquare"/>
              </a:rPr>
              <a:t>예상</a:t>
            </a:r>
            <a:r>
              <a:rPr lang="en-US" sz="6300" b="false" i="false" u="none" strike="noStrike" spc="-100">
                <a:solidFill>
                  <a:srgbClr val="00577E"/>
                </a:solidFill>
                <a:latin typeface="Cafe24Ohsquare"/>
              </a:rPr>
              <a:t> </a:t>
            </a:r>
            <a:r>
              <a:rPr lang="ko-KR" sz="6300" b="false" i="false" u="none" strike="noStrike" spc="-100">
                <a:solidFill>
                  <a:srgbClr val="00577E"/>
                </a:solidFill>
                <a:ea typeface="Cafe24Ohsquare"/>
              </a:rPr>
              <a:t>실행</a:t>
            </a:r>
            <a:r>
              <a:rPr lang="en-US" sz="6300" b="false" i="false" u="none" strike="noStrike" spc="-100">
                <a:solidFill>
                  <a:srgbClr val="00577E"/>
                </a:solidFill>
                <a:latin typeface="Cafe24Ohsquare"/>
              </a:rPr>
              <a:t> </a:t>
            </a:r>
            <a:r>
              <a:rPr lang="ko-KR" sz="6300" b="false" i="false" u="none" strike="noStrike" spc="-100">
                <a:solidFill>
                  <a:srgbClr val="00577E"/>
                </a:solidFill>
                <a:ea typeface="Cafe24Ohsquare"/>
              </a:rPr>
              <a:t>흐름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8200" y="660400"/>
            <a:ext cx="2730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577E"/>
                </a:solidFill>
                <a:latin typeface="Play"/>
              </a:rPr>
              <a:t>2024 2DGP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887700" y="609600"/>
            <a:ext cx="1600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3400" b="false" i="false" u="none" strike="noStrike">
                <a:solidFill>
                  <a:srgbClr val="00577E"/>
                </a:solidFill>
                <a:latin typeface="Play"/>
              </a:rPr>
              <a:t>05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15400" y="558800"/>
            <a:ext cx="469900" cy="1155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6500" b="false" i="false" u="none" strike="noStrike">
                <a:solidFill>
                  <a:srgbClr val="000000"/>
                </a:solidFill>
                <a:latin typeface="Noto Sans CJK KR Regular"/>
              </a:rPr>
              <a:t>-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52300" y="7620000"/>
            <a:ext cx="42926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-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가게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마감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후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N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일차에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따른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자릿세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납부</a:t>
            </a:r>
          </a:p>
          <a:p>
            <a:pPr algn="l" lvl="0">
              <a:lnSpc>
                <a:spcPct val="116199"/>
              </a:lnSpc>
            </a:pP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-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토핑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추가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해금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가능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,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화덕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수리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및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 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토핑의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개수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           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업그레이드</a:t>
            </a:r>
            <a:r>
              <a:rPr lang="en-US" sz="15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1500" b="false" i="false" u="none" strike="noStrike">
                <a:solidFill>
                  <a:srgbClr val="00577E"/>
                </a:solidFill>
                <a:ea typeface="Gmarket Sans Light"/>
              </a:rPr>
              <a:t>가능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97200" y="-215900"/>
            <a:ext cx="698500" cy="1968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08000" y="1485900"/>
            <a:ext cx="17018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00577E"/>
                </a:solidFill>
                <a:ea typeface="Cafe24Ohsquare"/>
              </a:rPr>
              <a:t>개발</a:t>
            </a:r>
            <a:r>
              <a:rPr lang="en-US" sz="3300" b="false" i="false" u="none" strike="noStrike">
                <a:solidFill>
                  <a:srgbClr val="00577E"/>
                </a:solidFill>
                <a:latin typeface="Cafe24Ohsquare"/>
              </a:rPr>
              <a:t> </a:t>
            </a:r>
            <a:r>
              <a:rPr lang="ko-KR" sz="3300" b="false" i="false" u="none" strike="noStrike">
                <a:solidFill>
                  <a:srgbClr val="00577E"/>
                </a:solidFill>
                <a:ea typeface="Cafe24Ohsquare"/>
              </a:rPr>
              <a:t>일정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8200" y="660400"/>
            <a:ext cx="2730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577E"/>
                </a:solidFill>
                <a:latin typeface="Play"/>
              </a:rPr>
              <a:t>2024 2DGP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87700" y="609600"/>
            <a:ext cx="1600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3400" b="false" i="false" u="none" strike="noStrike">
                <a:solidFill>
                  <a:srgbClr val="00577E"/>
                </a:solidFill>
                <a:latin typeface="Play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15400" y="558800"/>
            <a:ext cx="469900" cy="1155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6500" b="false" i="false" u="none" strike="noStrike">
                <a:solidFill>
                  <a:srgbClr val="000000"/>
                </a:solidFill>
                <a:latin typeface="Noto Sans CJK KR Regular"/>
              </a:rPr>
              <a:t>-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32000" y="2552700"/>
            <a:ext cx="13779500" cy="543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1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주차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: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리소스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수집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및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정리</a:t>
            </a:r>
          </a:p>
          <a:p>
            <a:pPr algn="l" lvl="0">
              <a:lnSpc>
                <a:spcPct val="116199"/>
              </a:lnSpc>
            </a:pP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2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주차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: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피자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도우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토핑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및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자르기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구현</a:t>
            </a:r>
          </a:p>
          <a:p>
            <a:pPr algn="l" lvl="0">
              <a:lnSpc>
                <a:spcPct val="116199"/>
              </a:lnSpc>
            </a:pP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3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주차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: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피자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포장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미니게임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구현</a:t>
            </a:r>
          </a:p>
          <a:p>
            <a:pPr algn="l" lvl="0">
              <a:lnSpc>
                <a:spcPct val="116199"/>
              </a:lnSpc>
            </a:pP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4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주차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: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손님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주문대사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및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요구하는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피자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매칭</a:t>
            </a:r>
          </a:p>
          <a:p>
            <a:pPr algn="l" lvl="0">
              <a:lnSpc>
                <a:spcPct val="116199"/>
              </a:lnSpc>
            </a:pP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5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주차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: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마감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이후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업그레이드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,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수리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구현</a:t>
            </a:r>
          </a:p>
          <a:p>
            <a:pPr algn="l" lvl="0">
              <a:lnSpc>
                <a:spcPct val="116199"/>
              </a:lnSpc>
            </a:pP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6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주차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: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구현한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리소스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연결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,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시간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및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요일개념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추가</a:t>
            </a:r>
          </a:p>
          <a:p>
            <a:pPr algn="l" lvl="0">
              <a:lnSpc>
                <a:spcPct val="116199"/>
              </a:lnSpc>
            </a:pP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7, 8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주차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: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특정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이벤트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추가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및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버그</a:t>
            </a:r>
            <a:r>
              <a:rPr lang="en-US" sz="4400" b="false" i="false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400" b="false" i="false" u="none" strike="noStrike">
                <a:solidFill>
                  <a:srgbClr val="00577E"/>
                </a:solidFill>
                <a:ea typeface="Gmarket Sans Light"/>
              </a:rPr>
              <a:t>수정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